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1"/>
  </p:notesMasterIdLst>
  <p:handoutMasterIdLst>
    <p:handoutMasterId r:id="rId32"/>
  </p:handoutMasterIdLst>
  <p:sldIdLst>
    <p:sldId id="424" r:id="rId13"/>
    <p:sldId id="425" r:id="rId14"/>
    <p:sldId id="455" r:id="rId15"/>
    <p:sldId id="484" r:id="rId16"/>
    <p:sldId id="481" r:id="rId17"/>
    <p:sldId id="523" r:id="rId18"/>
    <p:sldId id="524" r:id="rId19"/>
    <p:sldId id="487" r:id="rId20"/>
    <p:sldId id="518" r:id="rId21"/>
    <p:sldId id="519" r:id="rId22"/>
    <p:sldId id="520" r:id="rId23"/>
    <p:sldId id="521" r:id="rId24"/>
    <p:sldId id="522" r:id="rId25"/>
    <p:sldId id="525" r:id="rId26"/>
    <p:sldId id="492" r:id="rId27"/>
    <p:sldId id="475" r:id="rId28"/>
    <p:sldId id="443" r:id="rId29"/>
    <p:sldId id="444" r:id="rId30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/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9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3-4E25-B1D9-5C49CE0F769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3-4E25-B1D9-5C49CE0F769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3-4E25-B1D9-5C49CE0F769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53-4E25-B1D9-5C49CE0F769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53-4E25-B1D9-5C49CE0F76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53-4E25-B1D9-5C49CE0F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4"/>
                <c:pt idx="0">
                  <c:v>Hydrocarbon</c:v>
                </c:pt>
                <c:pt idx="1">
                  <c:v>Natural gas</c:v>
                </c:pt>
                <c:pt idx="2">
                  <c:v>Coal</c:v>
                </c:pt>
                <c:pt idx="3">
                  <c:v>Electrolysis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53-4E25-B1D9-5C49CE0F7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Consumption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F9-468C-813A-A16412F2A3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F9-468C-813A-A16412F2A35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F9-468C-813A-A16412F2A35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F9-468C-813A-A16412F2A35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F9-468C-813A-A16412F2A3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0F9-468C-813A-A16412F2A353}"/>
                </c:ext>
              </c:extLst>
            </c:dLbl>
            <c:dLbl>
              <c:idx val="3"/>
              <c:layout>
                <c:manualLayout>
                  <c:x val="-4.9110836067513639E-2"/>
                  <c:y val="-0.112339763049144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0F9-468C-813A-A16412F2A353}"/>
                </c:ext>
              </c:extLst>
            </c:dLbl>
            <c:dLbl>
              <c:idx val="4"/>
              <c:layout>
                <c:manualLayout>
                  <c:x val="9.8221672135027221E-3"/>
                  <c:y val="-0.117446115915014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20F9-468C-813A-A16412F2A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Feuil1!$A$2:$A$6</c:f>
              <c:strCache>
                <c:ptCount val="5"/>
                <c:pt idx="0">
                  <c:v>Oil refining</c:v>
                </c:pt>
                <c:pt idx="1">
                  <c:v>Ammoniac and fertilizers</c:v>
                </c:pt>
                <c:pt idx="2">
                  <c:v>Chemical industry</c:v>
                </c:pt>
                <c:pt idx="3">
                  <c:v>Metal industry</c:v>
                </c:pt>
                <c:pt idx="4">
                  <c:v>Other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0.1</c:v>
                </c:pt>
                <c:pt idx="3">
                  <c:v>0.01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F9-468C-813A-A16412F2A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6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602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6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582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405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317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304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699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1908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553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4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re.pt/application/conteudo/14034628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consultas-publicas-finalizad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September 2020</a:t>
            </a:r>
            <a:endParaRPr lang="en-US" sz="2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55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HYDROGEN PRODUCTION AND CONSUMPTION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2" name="Espace réservé du contenu 7"/>
          <p:cNvGraphicFramePr>
            <a:graphicFrameLocks/>
          </p:cNvGraphicFramePr>
          <p:nvPr>
            <p:extLst/>
          </p:nvPr>
        </p:nvGraphicFramePr>
        <p:xfrm>
          <a:off x="226659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215601" y="241637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0,9Mt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8391" y="3948729"/>
            <a:ext cx="82472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Almost all of the hydrogen production comes from fossil fuels (95% in France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 0,9MtH2 are produced in France each year, on which 180t only comes from water electrolysis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production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accounts for 11,5Mt CO2/year (3% of the national CO2 emissions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majority of the production (60%)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related to industrial processes and is produced on-site. This co-produced hydrogen is an issue, as 25% of hydrogen produced in France is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burnt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instead of been used, and 5% is released into the atmosphere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Besides the on-site production related to industrial processes, 40% of the production in France comes from methane steam reforming, generating 4MtCO2/year.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70857" y="6487886"/>
            <a:ext cx="4597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Based on RTE study, 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 transition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vers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un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hydrogène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bas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, January 2020.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1" name="Espace réservé du contenu 7"/>
          <p:cNvGraphicFramePr>
            <a:graphicFrameLocks/>
          </p:cNvGraphicFramePr>
          <p:nvPr>
            <p:extLst/>
          </p:nvPr>
        </p:nvGraphicFramePr>
        <p:xfrm>
          <a:off x="4460331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4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HYDROGEN PLAN OF 2018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344776"/>
            <a:ext cx="8229600" cy="4320492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In June 2018, the Government presented a “Hydrogen Plan” (also known as Plan </a:t>
            </a:r>
            <a:r>
              <a:rPr lang="en-GB" sz="1600" dirty="0" err="1" smtClean="0"/>
              <a:t>Hulot</a:t>
            </a:r>
            <a:r>
              <a:rPr lang="en-GB" sz="1600" dirty="0" smtClean="0"/>
              <a:t>). The aim was to support innovation and first industrial rollout through three main measures: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Created </a:t>
            </a:r>
            <a:r>
              <a:rPr lang="en-GB" sz="1600" b="1" dirty="0"/>
              <a:t>a strategic committee for the hydrogen </a:t>
            </a:r>
            <a:r>
              <a:rPr lang="en-GB" sz="1600" b="1" dirty="0" smtClean="0"/>
              <a:t>industry</a:t>
            </a:r>
            <a:r>
              <a:rPr lang="en-GB" sz="1600" dirty="0" smtClean="0"/>
              <a:t>, </a:t>
            </a:r>
            <a:r>
              <a:rPr lang="en-GB" sz="1600" dirty="0"/>
              <a:t>which aimed at consolidating </a:t>
            </a:r>
            <a:r>
              <a:rPr lang="en-GB" sz="1600" dirty="0" smtClean="0"/>
              <a:t>hydrogen </a:t>
            </a:r>
            <a:r>
              <a:rPr lang="en-GB" sz="1600" dirty="0"/>
              <a:t>players in </a:t>
            </a:r>
            <a:r>
              <a:rPr lang="en-GB" sz="1600" dirty="0" smtClean="0"/>
              <a:t>France;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two sectorial commitments </a:t>
            </a:r>
            <a:r>
              <a:rPr lang="en-GB" sz="1600" dirty="0" smtClean="0"/>
              <a:t>between the French state, its agencies, and industry players to reach targets: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</a:t>
            </a:r>
            <a:r>
              <a:rPr lang="en-GB" sz="1600" b="1" dirty="0" smtClean="0"/>
              <a:t>industry</a:t>
            </a:r>
            <a:r>
              <a:rPr lang="en-GB" sz="1600" dirty="0" smtClean="0"/>
              <a:t>:  </a:t>
            </a:r>
            <a:r>
              <a:rPr lang="en-GB" sz="1600" b="1" dirty="0" smtClean="0"/>
              <a:t>target of 10% of decarbonised hydrogen by 2023, and 20-40% by 2028.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field of </a:t>
            </a:r>
            <a:r>
              <a:rPr lang="en-GB" sz="1600" b="1" dirty="0" smtClean="0"/>
              <a:t>mobility</a:t>
            </a:r>
            <a:r>
              <a:rPr lang="en-GB" sz="1600" dirty="0" smtClean="0"/>
              <a:t>: target of 5000 light-duty vehicles, 200 heavy-duty, 100 hydrogen fuelling station by 2023.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Scheduled a financing of 100M€/year for the next 5 years </a:t>
            </a:r>
            <a:r>
              <a:rPr lang="en-GB" sz="1600" dirty="0" smtClean="0"/>
              <a:t>through different calls for projects.</a:t>
            </a:r>
          </a:p>
        </p:txBody>
      </p:sp>
      <p:sp>
        <p:nvSpPr>
          <p:cNvPr id="21" name="Pentagone 20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ENERGY CLIMATE ACT OF 2019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492341"/>
            <a:ext cx="8229600" cy="3245288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The energy and climate act, adopted in November 2019: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in the law the target of 2O-40%</a:t>
            </a:r>
            <a:r>
              <a:rPr lang="en-GB" sz="1600" dirty="0" smtClean="0"/>
              <a:t> of low-carbon and renewable hydrogen in the total hydrogen consumption by 2030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 smtClean="0"/>
              <a:t>Gave </a:t>
            </a:r>
            <a:r>
              <a:rPr lang="en-US" sz="1600" dirty="0"/>
              <a:t>the </a:t>
            </a:r>
            <a:r>
              <a:rPr lang="en-US" sz="1600" b="1" dirty="0"/>
              <a:t>right of access to the natural gas network</a:t>
            </a:r>
            <a:r>
              <a:rPr lang="en-US" sz="1600" dirty="0"/>
              <a:t> for all renewable, low carbon or recovery gases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Called the Government to elaborate orders to: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the different types of hydrogen </a:t>
            </a:r>
            <a:r>
              <a:rPr lang="en-GB" sz="1400" dirty="0" smtClean="0"/>
              <a:t>depending on the energy used to produce it and of the related CO2 emissions;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traceability mechanism </a:t>
            </a:r>
            <a:r>
              <a:rPr lang="en-GB" sz="1400" dirty="0" smtClean="0"/>
              <a:t>for renewable and low carbon hydrogen.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framework to support </a:t>
            </a:r>
            <a:r>
              <a:rPr lang="en-GB" sz="1400" dirty="0" smtClean="0"/>
              <a:t>low carbon and renewable hydrogen production.</a:t>
            </a:r>
          </a:p>
          <a:p>
            <a:pPr lvl="1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400" u="sng" dirty="0" smtClean="0"/>
              <a:t>The order is currently under consultation.</a:t>
            </a:r>
          </a:p>
        </p:txBody>
      </p:sp>
      <p:sp>
        <p:nvSpPr>
          <p:cNvPr id="15" name="Pentagone 14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RECOVERY PLAN AND NATIONAL STRATEGY TO DEVELOP DECARBONISED HYDROGEN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41876"/>
            <a:ext cx="8229600" cy="1196917"/>
          </a:xfrm>
        </p:spPr>
        <p:txBody>
          <a:bodyPr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According to the French recovery plan unveiled beginning of September, </a:t>
            </a:r>
            <a:r>
              <a:rPr lang="en-GB" sz="1600" b="1" dirty="0" smtClean="0"/>
              <a:t>7,2Bn€ should go to hydrogen by 2030, including 2Bn€ in the next two years.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 national strategy to develop decarbonised hydrogen in France was made public last week (September 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). It highlights 3 priorities:</a:t>
            </a:r>
            <a:endParaRPr lang="en-GB" sz="16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</p:txBody>
      </p:sp>
      <p:sp>
        <p:nvSpPr>
          <p:cNvPr id="6" name="Pentagone 5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Decarbonising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the industry by creating a French electrolysis sector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4837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heavy mobility using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hydrogen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2474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Supporting research &amp;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innovation, and education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industrial scale electrolysers to reach profitability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 the industry by replacing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 intensive H2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64837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Apply H2 to light and heavy duty vehicles, bus, and diesel trains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large-scale territorial projects by encouraging the pooling of uses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Target of 6,5GW installed in 2030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1,5Bn€ for an IPCEI on H2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investment and operation of electrolysers through tender and complementary remuneration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72474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research and innovation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trainings dedicated to H2 for technicians, researchers and engineers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4837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Tx/>
              <a:buNone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 calls for projects: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350M€ by 2023 to finance demonstrators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275M€ by 2023 to finance consortiums between local administration and companies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72474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Priority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research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programme to finance applied research on H2 : 65M€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30M€ to create dedicated trainings on H2</a:t>
            </a:r>
          </a:p>
        </p:txBody>
      </p:sp>
    </p:spTree>
    <p:extLst>
      <p:ext uri="{BB962C8B-B14F-4D97-AF65-F5344CB8AC3E}">
        <p14:creationId xmlns:p14="http://schemas.microsoft.com/office/powerpoint/2010/main" val="2691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428626"/>
            <a:ext cx="8558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marR="0" lvl="1" indent="-627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4.1. 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Follow-up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45E9D-CBB1-4B9E-B385-030F1D8B0B9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60A3A0-1B9B-4595-AB9B-C8DFB36AD46E}"/>
              </a:ext>
            </a:extLst>
          </p:cNvPr>
          <p:cNvSpPr/>
          <p:nvPr/>
        </p:nvSpPr>
        <p:spPr>
          <a:xfrm>
            <a:off x="214127" y="1643366"/>
            <a:ext cx="85107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PORTUGAL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Decree-Law 62/2020 (Aug 28) approved the new organization of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Portuguese gas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sector, to include the production of renewable and low carbon gases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Government will set </a:t>
            </a:r>
            <a:r>
              <a:rPr kumimoji="0" lang="en-IE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quotas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renewable gas incorporation and suppliers will have to meet those targets using guarantees of origin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cost difference between renewable gas production and MIBGAS reference price will be funded by public funds (not the gas tariffs)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Network operators shall disclose available connection capacities and facilitate the connection of renewable/low carbon gas production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Full ownership unbundling between the TSO and gas producers (For DSOs, legal unbundling is required)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New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national strategy for H2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approved which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includes the target of integrating green H2 into NG grid - 10 to 15% by 2030</a:t>
            </a:r>
          </a:p>
        </p:txBody>
      </p:sp>
    </p:spTree>
    <p:extLst>
      <p:ext uri="{BB962C8B-B14F-4D97-AF65-F5344CB8AC3E}">
        <p14:creationId xmlns:p14="http://schemas.microsoft.com/office/powerpoint/2010/main" val="38589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47060" y="1233538"/>
            <a:ext cx="89473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/>
              <a:t>5.1. </a:t>
            </a:r>
            <a:r>
              <a:rPr lang="es-ES" u="sng" dirty="0"/>
              <a:t>Status of </a:t>
            </a:r>
            <a:r>
              <a:rPr lang="es-ES" u="sng" dirty="0" err="1"/>
              <a:t>Tariff</a:t>
            </a:r>
            <a:r>
              <a:rPr lang="es-ES" u="sng" dirty="0"/>
              <a:t> NC </a:t>
            </a:r>
            <a:r>
              <a:rPr lang="es-ES" u="sng" dirty="0" err="1"/>
              <a:t>implementation</a:t>
            </a:r>
            <a:r>
              <a:rPr lang="es-ES" u="sng" dirty="0"/>
              <a:t> in </a:t>
            </a:r>
            <a:r>
              <a:rPr lang="es-ES" u="sng" dirty="0" err="1"/>
              <a:t>the</a:t>
            </a:r>
            <a:r>
              <a:rPr lang="es-ES" u="sng" dirty="0"/>
              <a:t> </a:t>
            </a:r>
            <a:r>
              <a:rPr lang="es-ES" u="sng" dirty="0" err="1"/>
              <a:t>Region</a:t>
            </a:r>
            <a:r>
              <a:rPr lang="es-ES" u="sng" dirty="0"/>
              <a:t> </a:t>
            </a:r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lvl="1"/>
            <a:r>
              <a:rPr lang="es-ES" u="sng" dirty="0"/>
              <a:t> </a:t>
            </a:r>
          </a:p>
          <a:p>
            <a:pPr lvl="1"/>
            <a:endParaRPr lang="es-ES" u="sng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3829" y="1318096"/>
            <a:ext cx="7955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lvl="8"/>
            <a:r>
              <a:rPr lang="es-ES" b="1" u="sng" dirty="0" smtClean="0"/>
              <a:t>SPAIN</a:t>
            </a:r>
          </a:p>
          <a:p>
            <a:pPr lvl="8"/>
            <a:endParaRPr lang="es-ES" sz="1600" b="1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After ACER´s report and public consultation in 2019, some changes were included in the CNMC’s proposal of tariff methodology. The changes included a discount in TPA tariffs for entries from regasification plants. This version was submitted to the State Council.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State Council required an additional public consultation.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methodology was submitted again to public consultation in early 2020 until the 13</a:t>
            </a:r>
            <a:r>
              <a:rPr lang="en-GB" sz="1500" baseline="30000" dirty="0"/>
              <a:t>th</a:t>
            </a:r>
            <a:r>
              <a:rPr lang="en-GB" sz="1500" dirty="0"/>
              <a:t> April.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Once revised considering the comments received in the second public consultation, the methodology was sent to ACER again. ACER’s </a:t>
            </a:r>
            <a:r>
              <a:rPr lang="en-GB" sz="1500" dirty="0" smtClean="0"/>
              <a:t>new report </a:t>
            </a:r>
            <a:r>
              <a:rPr lang="en-GB" sz="1500" dirty="0"/>
              <a:t>was received on 8th May. </a:t>
            </a:r>
            <a:endParaRPr lang="en-GB" sz="1500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Tariff methodology was approved on July 22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2020 (Circular 6/2020).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concrete tariff values were sent to public consultation from July 27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to 24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August: </a:t>
            </a:r>
            <a:r>
              <a:rPr lang="es-ES" sz="1200" u="sng" dirty="0" smtClean="0">
                <a:hlinkClick r:id="rId3"/>
              </a:rPr>
              <a:t>https</a:t>
            </a:r>
            <a:r>
              <a:rPr lang="es-ES" sz="1200" u="sng" dirty="0">
                <a:hlinkClick r:id="rId3"/>
              </a:rPr>
              <a:t>://</a:t>
            </a:r>
            <a:r>
              <a:rPr lang="es-ES" sz="1200" u="sng" dirty="0" smtClean="0">
                <a:hlinkClick r:id="rId3"/>
              </a:rPr>
              <a:t>www.cnmc.es/ambitos-de-actuacion/energia/consultas-publicas-finalizadas</a:t>
            </a:r>
            <a:endParaRPr lang="es-ES" sz="1200" u="sng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tariff values will be approved and published before the end of this month.</a:t>
            </a: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31236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948134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6. </a:t>
            </a:r>
            <a:r>
              <a:rPr lang="en-US" sz="2400" dirty="0">
                <a:solidFill>
                  <a:schemeClr val="tx1"/>
                </a:solidFill>
              </a:rPr>
              <a:t>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40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240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5555672"/>
            <a:ext cx="194917" cy="2107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7</a:t>
            </a:r>
            <a:r>
              <a:rPr lang="en-US" sz="2400" b="1" dirty="0" smtClean="0"/>
              <a:t>. </a:t>
            </a:r>
            <a:r>
              <a:rPr lang="en-GB" sz="2400" b="1" dirty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70283" y="160160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13793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/>
              <a:t>Next IG meeting</a:t>
            </a:r>
            <a:r>
              <a:rPr lang="es-ES" sz="1600" b="1" dirty="0"/>
              <a:t>: </a:t>
            </a:r>
            <a:r>
              <a:rPr lang="es-ES" sz="1600" b="1" i="1" dirty="0" smtClean="0"/>
              <a:t>15th </a:t>
            </a:r>
            <a:r>
              <a:rPr lang="es-ES" sz="1600" b="1" i="1" dirty="0" err="1" smtClean="0"/>
              <a:t>Deceber</a:t>
            </a:r>
            <a:r>
              <a:rPr lang="es-ES" sz="1600" b="1" i="1" smtClean="0"/>
              <a:t>? </a:t>
            </a:r>
            <a:r>
              <a:rPr lang="es-ES" sz="1600" b="1" dirty="0" smtClean="0"/>
              <a:t>(</a:t>
            </a:r>
            <a:r>
              <a:rPr lang="es-ES" sz="1600" b="1" dirty="0" err="1" smtClean="0"/>
              <a:t>tbd</a:t>
            </a:r>
            <a:r>
              <a:rPr lang="es-ES" sz="1600" b="1" dirty="0" smtClean="0"/>
              <a:t>) </a:t>
            </a:r>
            <a:endParaRPr lang="es-ES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IG</a:t>
            </a: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RCC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SG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30" y="828581"/>
            <a:ext cx="1467055" cy="523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D4A481-0A2C-4769-820D-A3E5974D9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5" y="1586532"/>
            <a:ext cx="7448561" cy="451842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99592" y="5555672"/>
            <a:ext cx="194918" cy="1387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613101" y="3259431"/>
            <a:ext cx="489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/>
              <a:t>DRAFT 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0928"/>
            <a:ext cx="5943601" cy="53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98746" y="1226369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2.1. </a:t>
            </a:r>
            <a:r>
              <a:rPr lang="en-US" u="sng" dirty="0"/>
              <a:t>Follow-up of infrastructure development (PCIs, TYNDP, GRIP…)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s-ES" sz="1400" b="1" dirty="0"/>
          </a:p>
          <a:p>
            <a:endParaRPr lang="es-ES" sz="1600" dirty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 lvl="2"/>
            <a:endParaRPr lang="es-ES" sz="1600" dirty="0"/>
          </a:p>
          <a:p>
            <a:r>
              <a:rPr lang="es-ES" sz="1600" dirty="0"/>
              <a:t>	</a:t>
            </a:r>
          </a:p>
          <a:p>
            <a:endParaRPr lang="es-ES" sz="1600" dirty="0"/>
          </a:p>
          <a:p>
            <a:endParaRPr lang="es-ES" sz="1200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7674" y="936755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2. WP First target: use of infrastructures in the 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30909" y="1294993"/>
            <a:ext cx="87372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1" indent="-531813"/>
            <a:r>
              <a:rPr lang="es-ES" dirty="0"/>
              <a:t>2.2. </a:t>
            </a:r>
            <a:r>
              <a:rPr lang="en-US" u="sng" dirty="0"/>
              <a:t>Report on use of infrastructures (Oct16-Sept19):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/>
          </a:p>
          <a:p>
            <a:pPr lvl="1"/>
            <a:endParaRPr lang="en-US" u="sng" dirty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Detailed index approved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Period of analysis was extended: Oct16-Sept19 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TSOs submitted a first draft to CNMC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Draft report was submitted to NRAs for comments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b="1" dirty="0" smtClean="0"/>
              <a:t>Presentation of draft </a:t>
            </a:r>
            <a:r>
              <a:rPr lang="en-US" b="1" dirty="0"/>
              <a:t>report </a:t>
            </a:r>
            <a:r>
              <a:rPr lang="en-US" b="1" dirty="0" smtClean="0"/>
              <a:t>after NRA´s comments (sent to NRA´s on August 31</a:t>
            </a:r>
            <a:r>
              <a:rPr lang="en-US" b="1" baseline="30000" dirty="0" smtClean="0"/>
              <a:t>st</a:t>
            </a:r>
            <a:r>
              <a:rPr lang="en-US" b="1" dirty="0" smtClean="0"/>
              <a:t>)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way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 (approval)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n-US" b="1" dirty="0" smtClean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endParaRPr lang="en-US" b="1" dirty="0" smtClean="0"/>
          </a:p>
          <a:p>
            <a:pPr lvl="2">
              <a:spcAft>
                <a:spcPts val="12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u="sng" dirty="0"/>
          </a:p>
        </p:txBody>
      </p:sp>
      <p:sp>
        <p:nvSpPr>
          <p:cNvPr id="7" name="Rectángulo 6"/>
          <p:cNvSpPr/>
          <p:nvPr/>
        </p:nvSpPr>
        <p:spPr>
          <a:xfrm>
            <a:off x="965603" y="5350771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060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3. </a:t>
            </a:r>
            <a:r>
              <a:rPr lang="en-GB" sz="2400" b="1" dirty="0"/>
              <a:t>WP Second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77788" y="1318356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3.1. </a:t>
            </a:r>
            <a:r>
              <a:rPr lang="en-GB" u="sng" dirty="0"/>
              <a:t>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smtClean="0"/>
              <a:t>Evolution </a:t>
            </a:r>
            <a:r>
              <a:rPr lang="en-GB" b="1" dirty="0"/>
              <a:t>of prices D+1 (1</a:t>
            </a:r>
            <a:r>
              <a:rPr lang="en-GB" b="1" baseline="30000" dirty="0"/>
              <a:t>st</a:t>
            </a:r>
            <a:r>
              <a:rPr lang="en-GB" b="1" dirty="0"/>
              <a:t> </a:t>
            </a:r>
            <a:r>
              <a:rPr lang="en-GB" b="1" dirty="0" smtClean="0"/>
              <a:t>March 2020- 10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</a:t>
            </a:r>
            <a:r>
              <a:rPr lang="en-GB" b="1" dirty="0"/>
              <a:t>2020)</a:t>
            </a:r>
            <a:endParaRPr lang="en-GB" sz="3200" b="1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8" y="2535382"/>
            <a:ext cx="9020602" cy="36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4132" y="855129"/>
            <a:ext cx="8094133" cy="264914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6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378690" y="2229019"/>
            <a:ext cx="754611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MIBGAS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S.A. elaborated a proposal for trading rules in MIBGAS of products to be delivered in the Portuguese VTP;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negotiation of products in Portugal requires the approval of some associated procedures, namely, for the daily authorization by the TSO for market participants to operate in MIBGAS;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revision of balancing rules should occur in the near future;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public consultation on the following issues was launched in June and closed in July 2020: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trading rules in MIBGAS for products delivered in the Portuguese VTP;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procedures associated with the trading of products in MIBGAS;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pre-consultation on topics to include in the balancing rules revision.</a:t>
            </a:r>
          </a:p>
        </p:txBody>
      </p:sp>
    </p:spTree>
    <p:extLst>
      <p:ext uri="{BB962C8B-B14F-4D97-AF65-F5344CB8AC3E}">
        <p14:creationId xmlns:p14="http://schemas.microsoft.com/office/powerpoint/2010/main" val="31445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7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7999" y="2302812"/>
            <a:ext cx="80602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trading rules in MIBGAS for products delivered in the Portuguese VTP and associated procedures were approved on 7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September;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and the approved regulation is available in ERSE’s website.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final version of the rules and related procedures is very similar to the one submitted to consultation;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MIBGAS, S.A. and the Portuguese TSO should present to market agents a schedule plan to initiate trading, including tests with agents. 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includes a summary of the stakeholders’ responses to the pre-consultation topics on the balancing rules revision which will serve as input for the upcoming revision.</a:t>
            </a: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smtClean="0">
                <a:solidFill>
                  <a:schemeClr val="tx1"/>
                </a:solidFill>
              </a:rPr>
              <a:t>3. </a:t>
            </a:r>
            <a:r>
              <a:rPr lang="en-GB" sz="2400" kern="0" smtClea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99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1090" y="1611505"/>
            <a:ext cx="79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4.1. </a:t>
            </a:r>
            <a:r>
              <a:rPr lang="en-GB" u="sng" dirty="0" smtClean="0"/>
              <a:t>Follow-up</a:t>
            </a:r>
            <a:endParaRPr lang="en-GB" u="sng" dirty="0"/>
          </a:p>
        </p:txBody>
      </p:sp>
      <p:sp>
        <p:nvSpPr>
          <p:cNvPr id="6" name="Rectángulo 5"/>
          <p:cNvSpPr/>
          <p:nvPr/>
        </p:nvSpPr>
        <p:spPr>
          <a:xfrm>
            <a:off x="965602" y="3272588"/>
            <a:ext cx="7818179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</a:t>
            </a:r>
            <a:r>
              <a:rPr lang="en-US" sz="2800" b="1" dirty="0" smtClean="0">
                <a:solidFill>
                  <a:schemeClr val="bg1"/>
                </a:solidFill>
              </a:rPr>
              <a:t>NRAs and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r="34004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IG SGRI MEETING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French national </a:t>
            </a:r>
            <a:r>
              <a:rPr lang="fr-FR" dirty="0" err="1" smtClean="0"/>
              <a:t>experience</a:t>
            </a:r>
            <a:r>
              <a:rPr lang="fr-FR" dirty="0" smtClean="0"/>
              <a:t> on </a:t>
            </a:r>
            <a:r>
              <a:rPr lang="fr-FR" dirty="0" err="1" smtClean="0"/>
              <a:t>hydrogen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15 SEPTEMBER 2020</a:t>
            </a:r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C32E3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Networks </a:t>
            </a:r>
            <a:r>
              <a:rPr lang="fr-FR" dirty="0" err="1" smtClean="0"/>
              <a:t>Directorate</a:t>
            </a:r>
            <a:r>
              <a:rPr lang="fr-FR" dirty="0" smtClean="0"/>
              <a:t> / Martin Fourdrignier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9AC40BD-8A9D-4B9F-A094-4EA7107AED46}" vid="{3A22F863-38A0-4FB6-AC4F-2972FAD371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ACER-2020-94058</_dlc_DocId>
    <_dlc_DocIdUrl xmlns="985daa2e-53d8-4475-82b8-9c7d25324e34">
      <Url>https://extranet.acer.europa.eu/Events/55th-IG-Meeting/_layouts/15/DocIdRedir.aspx?ID=ACER-2020-94058</Url>
      <Description>ACER-2020-94058</Description>
    </_dlc_DocIdUrl>
    <AcerDocumentName xmlns="836346e4-5425-44f0-954f-c57c03acbf61">55th IG_Meeting guide.pptx</AcerDocumentNam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A14A919F7FD469959A89C2695724F" ma:contentTypeVersion="30" ma:contentTypeDescription="Create a new document." ma:contentTypeScope="" ma:versionID="7c17607a7e62c81a97300cff871af88d">
  <xsd:schema xmlns:xsd="http://www.w3.org/2001/XMLSchema" xmlns:xs="http://www.w3.org/2001/XMLSchema" xmlns:p="http://schemas.microsoft.com/office/2006/metadata/properties" xmlns:ns2="985daa2e-53d8-4475-82b8-9c7d25324e34" xmlns:ns3="836346e4-5425-44f0-954f-c57c03acbf61" targetNamespace="http://schemas.microsoft.com/office/2006/metadata/properties" ma:root="true" ma:fieldsID="f9ea436cf98a8b8672318af95760a1b9" ns2:_="" ns3:_="">
    <xsd:import namespace="985daa2e-53d8-4475-82b8-9c7d25324e34"/>
    <xsd:import namespace="836346e4-5425-44f0-954f-c57c03acbf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346e4-5425-44f0-954f-c57c03acbf6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99A92-D434-498F-B1BE-D08B70EC97A9}">
  <ds:schemaRefs>
    <ds:schemaRef ds:uri="http://purl.org/dc/terms/"/>
    <ds:schemaRef ds:uri="http://purl.org/dc/dcmitype/"/>
    <ds:schemaRef ds:uri="8ca3ab38-a585-4f9b-9e88-13756f347b3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85daa2e-53d8-4475-82b8-9c7d25324e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1AD8D9D-6F7B-46CF-BA58-9ACE8308FC76}"/>
</file>

<file path=customXml/itemProps4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4043</TotalTime>
  <Words>1540</Words>
  <Application>Microsoft Office PowerPoint</Application>
  <PresentationFormat>Presentación en pantalla (4:3)</PresentationFormat>
  <Paragraphs>209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Courier New</vt:lpstr>
      <vt:lpstr>Franklin Gothic Book</vt:lpstr>
      <vt:lpstr>Franklin Gothic Heavy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MODELE-PPT-V3</vt:lpstr>
      <vt:lpstr>Presentación de PowerPoint</vt:lpstr>
      <vt:lpstr>DRAFT AGENDA</vt:lpstr>
      <vt:lpstr>Presentación de PowerPoint</vt:lpstr>
      <vt:lpstr>Presentación de PowerPoint</vt:lpstr>
      <vt:lpstr>Presentación de PowerPoint</vt:lpstr>
      <vt:lpstr>3. WP Second target: market integration</vt:lpstr>
      <vt:lpstr>Presentación de PowerPoint</vt:lpstr>
      <vt:lpstr>4. WP Third target: contribution of gases to decarbonisation</vt:lpstr>
      <vt:lpstr>Presentación de PowerPoint</vt:lpstr>
      <vt:lpstr>HYDROGEN PRODUCTION AND CONSUMPTION IN FRANCE</vt:lpstr>
      <vt:lpstr>The HYDROGEN PLAN OF 2018</vt:lpstr>
      <vt:lpstr>THE ENERGY CLIMATE ACT OF 2019</vt:lpstr>
      <vt:lpstr>RECOVERY PLAN AND NATIONAL STRATEGY TO DEVELOP DECARBONISED HYDROGEN IN FRANCE</vt:lpstr>
      <vt:lpstr>4. WP Third target: contribution of gases to decarbonisation</vt:lpstr>
      <vt:lpstr>Presentación de PowerPoint</vt:lpstr>
      <vt:lpstr>6. WP Forth target: other items for discussion  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889</cp:revision>
  <cp:lastPrinted>2017-09-12T10:38:10Z</cp:lastPrinted>
  <dcterms:created xsi:type="dcterms:W3CDTF">2011-11-28T15:46:36Z</dcterms:created>
  <dcterms:modified xsi:type="dcterms:W3CDTF">2020-09-17T10:26:15Z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0x010100B16A14A919F7FD469959A89C2695724F</vt:lpwstr>
  </property>
  <property fmtid="{D5CDD505-2E9C-101B-9397-08002B2CF9AE}" pid="3" name="_dlc_DocIdItemGuid">
    <vt:lpwstr>a5e18f3a-f2be-4177-9fe3-a85ad05b66d1</vt:lpwstr>
  </property>
</Properties>
</file>